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97" r:id="rId2"/>
    <p:sldId id="298" r:id="rId3"/>
    <p:sldId id="299" r:id="rId4"/>
    <p:sldId id="300" r:id="rId5"/>
    <p:sldId id="30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82" r:id="rId16"/>
    <p:sldId id="283" r:id="rId17"/>
    <p:sldId id="286" r:id="rId18"/>
    <p:sldId id="287" r:id="rId19"/>
    <p:sldId id="291" r:id="rId20"/>
    <p:sldId id="292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8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040A4-B898-4B3F-B2F2-4C62D7DDA11F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FDD8-EB1A-4824-ADD7-E6D075FA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D77B9-3B3D-4063-93B6-D12363D732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>
            <a:hlinkClick r:id="rId2" action="ppaction://hlinksldjump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2438400" cy="2317750"/>
          </a:xfrm>
          <a:prstGeom prst="star5">
            <a:avLst/>
          </a:prstGeom>
          <a:gradFill rotWithShape="1">
            <a:gsLst>
              <a:gs pos="0">
                <a:srgbClr val="3399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6000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2209800" y="2667000"/>
            <a:ext cx="5105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6000" u="sng" dirty="0">
                <a:solidFill>
                  <a:srgbClr val="33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chọn ô số</a:t>
            </a:r>
          </a:p>
        </p:txBody>
      </p:sp>
      <p:sp>
        <p:nvSpPr>
          <p:cNvPr id="5125" name="AutoShape 5">
            <a:hlinkClick r:id="rId4" action="ppaction://hlinksldjump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3505200" y="3733800"/>
            <a:ext cx="2438400" cy="2317750"/>
          </a:xfrm>
          <a:prstGeom prst="star5">
            <a:avLst/>
          </a:prstGeom>
          <a:gradFill rotWithShape="1">
            <a:gsLst>
              <a:gs pos="0">
                <a:srgbClr val="3399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6000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  <p:sp>
        <p:nvSpPr>
          <p:cNvPr id="5126" name="AutoShape 6">
            <a:hlinkClick r:id="rId4" action="ppaction://hlinksldjump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6477000" y="3733800"/>
            <a:ext cx="2438400" cy="2317750"/>
          </a:xfrm>
          <a:prstGeom prst="star5">
            <a:avLst/>
          </a:prstGeom>
          <a:gradFill rotWithShape="1">
            <a:gsLst>
              <a:gs pos="0">
                <a:srgbClr val="3399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6000">
                <a:solidFill>
                  <a:srgbClr val="FFFF00"/>
                </a:solidFill>
                <a:latin typeface="Arial" charset="0"/>
              </a:rPr>
              <a:t>3</a:t>
            </a:r>
          </a:p>
        </p:txBody>
      </p:sp>
      <p:sp>
        <p:nvSpPr>
          <p:cNvPr id="17414" name="AutoShape 9">
            <a:hlinkClick r:id="rId5" action="ppaction://hlinksldjump" highlightClick="1">
              <a:snd r:embed="rId6" name="chimes.wav"/>
            </a:hlinkClick>
          </p:cNvPr>
          <p:cNvSpPr>
            <a:spLocks noChangeArrowheads="1"/>
          </p:cNvSpPr>
          <p:nvPr/>
        </p:nvSpPr>
        <p:spPr bwMode="auto">
          <a:xfrm>
            <a:off x="8153400" y="6248400"/>
            <a:ext cx="533400" cy="3810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</p:txBody>
      </p:sp>
      <p:sp>
        <p:nvSpPr>
          <p:cNvPr id="2" name="Rectangle 1"/>
          <p:cNvSpPr/>
          <p:nvPr/>
        </p:nvSpPr>
        <p:spPr>
          <a:xfrm>
            <a:off x="1189326" y="381000"/>
            <a:ext cx="2040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u="sng" kern="10" dirty="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54984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</p:childTnLst>
        </p:cTn>
      </p:par>
    </p:tnLst>
    <p:bldLst>
      <p:bldP spid="5123" grpId="0" animBg="1"/>
      <p:bldP spid="5125" grpId="0" animBg="1"/>
      <p:bldP spid="51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0" y="533400"/>
            <a:ext cx="4343400" cy="58674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1371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28800" y="609600"/>
            <a:ext cx="4343400" cy="586740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1507" name="Picture 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276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03274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02162" y="2075913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2913061" y="5500101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199" y="4191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533400"/>
            <a:ext cx="4343400" cy="58674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</a:p>
        </p:txBody>
      </p:sp>
      <p:pic>
        <p:nvPicPr>
          <p:cNvPr id="23556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4132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809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54102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724400" y="2209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60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7506" y="248456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3275" y="3095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30525" y="15938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9763" y="2597553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2960260" y="3934948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65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1937" y="4752193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0" y="0"/>
            <a:ext cx="8458200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endParaRPr lang="vi-VN" b="1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algn="ctr"/>
            <a:endParaRPr lang="en-US" b="1">
              <a:solidFill>
                <a:srgbClr val="008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59" grpId="1" animBg="1"/>
      <p:bldP spid="23564" grpId="0" animBg="1"/>
      <p:bldP spid="2356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457200"/>
            <a:ext cx="4343400" cy="58674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  :  7  =  1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4580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743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28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2766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2819400" y="1600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84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381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0574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5240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2057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4267200" y="2743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89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0" name="Picture 1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990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2819400" y="3886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92" name="Picture 16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2672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17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5410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1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4953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5" name="AutoShape 19"/>
          <p:cNvSpPr>
            <a:spLocks noChangeArrowheads="1"/>
          </p:cNvSpPr>
          <p:nvPr/>
        </p:nvSpPr>
        <p:spPr bwMode="auto">
          <a:xfrm>
            <a:off x="4267200" y="9906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96" name="Picture 20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343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7" name="Picture 21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86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8" name="Picture 22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800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9" name="Picture 2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54864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8" grpId="0" animBg="1"/>
      <p:bldP spid="24591" grpId="0" animBg="1"/>
      <p:bldP spid="245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9A2413-6C52-4616-AC1A-AA72632F7BE8}" type="slidenum">
              <a:rPr lang="en-US" smtClean="0">
                <a:latin typeface="Times New Roman" panose="02020603050405020304" pitchFamily="18" charset="0"/>
              </a:rPr>
              <a:t>14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3375" y="1695157"/>
            <a:ext cx="49530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</a:t>
            </a:r>
            <a:r>
              <a:rPr 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endParaRPr 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76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28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14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49 : 7 =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2098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70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56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35  : 7 =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7010400" y="1191920"/>
          <a:ext cx="213360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Clip" r:id="rId3" imgW="29013150" imgH="16449675" progId="">
                  <p:embed/>
                </p:oleObj>
              </mc:Choice>
              <mc:Fallback>
                <p:oleObj name="Clip" r:id="rId3" imgW="29013150" imgH="16449675" progId="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10400" y="1191920"/>
                        <a:ext cx="2133600" cy="1204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9725" y="260191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600200" y="3314700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600200" y="41068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781425" y="2620963"/>
            <a:ext cx="6350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933825" y="33829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933825" y="41449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1038" name="Text Box 22"/>
          <p:cNvSpPr txBox="1">
            <a:spLocks noChangeArrowheads="1"/>
          </p:cNvSpPr>
          <p:nvPr/>
        </p:nvSpPr>
        <p:spPr bwMode="auto">
          <a:xfrm>
            <a:off x="4648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21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63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  7 : 7 =</a:t>
            </a:r>
          </a:p>
        </p:txBody>
      </p:sp>
      <p:sp>
        <p:nvSpPr>
          <p:cNvPr id="1039" name="Text Box 23"/>
          <p:cNvSpPr txBox="1">
            <a:spLocks noChangeArrowheads="1"/>
          </p:cNvSpPr>
          <p:nvPr/>
        </p:nvSpPr>
        <p:spPr bwMode="auto">
          <a:xfrm>
            <a:off x="6858000" y="2681288"/>
            <a:ext cx="2514600" cy="2043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42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42  : 6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  0  : 7 =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1436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1341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1341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84677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84582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84582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046" name="Text Box 30"/>
          <p:cNvSpPr txBox="1">
            <a:spLocks noChangeArrowheads="1"/>
          </p:cNvSpPr>
          <p:nvPr/>
        </p:nvSpPr>
        <p:spPr bwMode="auto">
          <a:xfrm>
            <a:off x="4876800" y="4191000"/>
            <a:ext cx="2286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895600" y="5181600"/>
            <a:ext cx="25908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 : 7 =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utoUpdateAnimBg="0"/>
      <p:bldP spid="27661" grpId="0" autoUpdateAnimBg="0"/>
      <p:bldP spid="27662" grpId="0" autoUpdateAnimBg="0"/>
      <p:bldP spid="27663" grpId="0" autoUpdateAnimBg="0"/>
      <p:bldP spid="27664" grpId="0" autoUpdateAnimBg="0"/>
      <p:bldP spid="27665" grpId="0" autoUpdateAnimBg="0"/>
      <p:bldP spid="27672" grpId="0" autoUpdateAnimBg="0"/>
      <p:bldP spid="27673" grpId="0" autoUpdateAnimBg="0"/>
      <p:bldP spid="27674" grpId="0" autoUpdateAnimBg="0"/>
      <p:bldP spid="27675" grpId="0" autoUpdateAnimBg="0"/>
      <p:bldP spid="27676" grpId="0" autoUpdateAnimBg="0"/>
      <p:bldP spid="27677" grpId="0" autoUpdateAnimBg="0"/>
      <p:bldP spid="27679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991600" cy="3276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eaLnBrk="1" hangingPunct="1">
              <a:buFontTx/>
              <a:buNone/>
            </a:pPr>
            <a:endParaRPr 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x 5 =          7 x 6 =            7 x 2 =            7 x 4 =</a:t>
            </a:r>
          </a:p>
          <a:p>
            <a:pPr marL="609600" indent="-609600" eaLnBrk="1" hangingPunct="1">
              <a:buFontTx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: 7 =         42 : 7 =           14 : 7 =           28 : 7 =</a:t>
            </a:r>
          </a:p>
          <a:p>
            <a:pPr marL="609600" indent="-609600" eaLnBrk="1" hangingPunct="1">
              <a:buFontTx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: 5 =         42 : 6 =           14 : 2 =           28 : 4 =</a:t>
            </a:r>
          </a:p>
          <a:p>
            <a:pPr marL="609600" indent="-609600" eaLnBrk="1" hangingPunct="1">
              <a:buFontTx/>
              <a:buNone/>
            </a:pPr>
            <a:endParaRPr 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50988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8100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3962400" y="35052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6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38862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60198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14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6019800" y="35814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60960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8458200" y="2895600"/>
            <a:ext cx="381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28</a:t>
            </a:r>
          </a:p>
        </p:txBody>
      </p:sp>
      <p:sp>
        <p:nvSpPr>
          <p:cNvPr id="6158" name="Rectangle 15"/>
          <p:cNvSpPr>
            <a:spLocks noChangeArrowheads="1"/>
          </p:cNvSpPr>
          <p:nvPr/>
        </p:nvSpPr>
        <p:spPr bwMode="auto">
          <a:xfrm>
            <a:off x="8610600" y="35052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6159" name="Rectangle 16"/>
          <p:cNvSpPr>
            <a:spLocks noChangeArrowheads="1"/>
          </p:cNvSpPr>
          <p:nvPr/>
        </p:nvSpPr>
        <p:spPr bwMode="auto">
          <a:xfrm>
            <a:off x="8534400" y="4191000"/>
            <a:ext cx="381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60" name="Rectangle 19"/>
          <p:cNvSpPr>
            <a:spLocks noChangeArrowheads="1"/>
          </p:cNvSpPr>
          <p:nvPr/>
        </p:nvSpPr>
        <p:spPr bwMode="auto">
          <a:xfrm>
            <a:off x="228600" y="3014663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61" name="Rectangle 20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en-US" sz="2800" b="1" i="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6162" name="Rectangle 21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en-US" sz="2800" b="1" i="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6163" name="Rectangle 22"/>
          <p:cNvSpPr>
            <a:spLocks noChangeArrowheads="1"/>
          </p:cNvSpPr>
          <p:nvPr/>
        </p:nvSpPr>
        <p:spPr bwMode="auto">
          <a:xfrm>
            <a:off x="1676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1600200" y="35814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165" name="Rectangle 25"/>
          <p:cNvSpPr>
            <a:spLocks noChangeArrowheads="1"/>
          </p:cNvSpPr>
          <p:nvPr/>
        </p:nvSpPr>
        <p:spPr bwMode="auto">
          <a:xfrm>
            <a:off x="838200" y="35814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914400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.VnTime" panose="020B7200000000000000" pitchFamily="34" charset="0"/>
              </a:rPr>
              <a:t>5</a:t>
            </a:r>
          </a:p>
        </p:txBody>
      </p:sp>
      <p:sp>
        <p:nvSpPr>
          <p:cNvPr id="81947" name="Rectangle 27"/>
          <p:cNvSpPr>
            <a:spLocks noChangeArrowheads="1"/>
          </p:cNvSpPr>
          <p:nvPr/>
        </p:nvSpPr>
        <p:spPr bwMode="auto">
          <a:xfrm>
            <a:off x="914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 animBg="1"/>
      <p:bldP spid="6163" grpId="0" animBg="1"/>
      <p:bldP spid="819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458200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56 học sinh xếp thành 7 hàng. Hỏi mỗi hàng có bao nhiêu học sinh?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bang 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458200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56 học sinh xếp thành 7 hàng. Hỏi mỗi hàng có bao nhiêu học sinh?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00200" y="2773362"/>
            <a:ext cx="45720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hàng: ... học sinh?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524000" y="1600200"/>
            <a:ext cx="45720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hàng: 56 học sinh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66800" y="3666360"/>
            <a:ext cx="5486400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hàng có số học sinh là: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: 7 = 8 ( học sinh)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vi-VN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 học sinh.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41E084-C249-407A-85F8-2DBA16590FFA}"/>
              </a:ext>
            </a:extLst>
          </p:cNvPr>
          <p:cNvSpPr/>
          <p:nvPr/>
        </p:nvSpPr>
        <p:spPr>
          <a:xfrm>
            <a:off x="800100" y="6034938"/>
            <a:ext cx="7162800" cy="5794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DẠNG TOÁN: CHIA THÀNH CÁC PHẦN BẰNG NHAU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ng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5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76200"/>
            <a:ext cx="9144000" cy="17543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56 học sinh xếp 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hàng, mỗi hàng có 7 học sinh. Hỏi xếp được bao nhiêu hàng?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7543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vi-VN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56 học sinh xếp 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hàng, mỗi hàng có 7 học sinh. Hỏi xếp được bao nhiêu hàng?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524000" y="2438400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học sinh   : 1 hàng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524000" y="3048000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  :... hàng?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57300" y="3657600"/>
            <a:ext cx="60198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xếp được số hàng là: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: 7 = 8 ( hàng)</a:t>
            </a:r>
          </a:p>
          <a:p>
            <a:pPr algn="ctr" eaLnBrk="0" hangingPunct="0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Đáp số: 8 hàng.</a:t>
            </a:r>
          </a:p>
          <a:p>
            <a:pPr eaLnBrk="0" hangingPunct="0"/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6AFBEC-B4F0-40A8-B166-C77B5E29426E}"/>
              </a:ext>
            </a:extLst>
          </p:cNvPr>
          <p:cNvSpPr/>
          <p:nvPr/>
        </p:nvSpPr>
        <p:spPr>
          <a:xfrm>
            <a:off x="800100" y="6034938"/>
            <a:ext cx="7162800" cy="5794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DẠNG TOÁN: CHIA THEO NHÓM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5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5">
            <a:hlinkClick r:id="" action="ppaction://hlinkshowjump?jump=firstslide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" y="6172200"/>
            <a:ext cx="457200" cy="457200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295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819400" y="4495800"/>
            <a:ext cx="3581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505200" y="37338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6 lần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33400" y="2362200"/>
            <a:ext cx="525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u="sng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 số vào ô trống:</a:t>
            </a:r>
          </a:p>
        </p:txBody>
      </p:sp>
    </p:spTree>
    <p:extLst>
      <p:ext uri="{BB962C8B-B14F-4D97-AF65-F5344CB8AC3E}">
        <p14:creationId xmlns:p14="http://schemas.microsoft.com/office/powerpoint/2010/main" val="180038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3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 animBg="1"/>
      <p:bldP spid="6153" grpId="0"/>
      <p:bldP spid="6154" grpId="0" animBg="1"/>
      <p:bldP spid="61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0"/>
            <a:ext cx="4572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</a:p>
          <a:p>
            <a:pPr algn="ctr" eaLnBrk="0" hangingPunct="0"/>
            <a:r>
              <a:rPr 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3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sinh: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hàng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hàng: ... học sinh?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-685800" y="3048000"/>
            <a:ext cx="5486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hàng có số học sinh là: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học sinh)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vi-VN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8 học sinh.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95800" y="0"/>
            <a:ext cx="5486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endParaRPr lang="en-US" sz="32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vi-VN" sz="32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 eaLnBrk="0" hangingPunct="0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 học sinh   : 1 hàng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:... hàng?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33800" y="3048000"/>
            <a:ext cx="6019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học sinh xếp được số hàng là: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7 = 8 ( hàng)</a:t>
            </a:r>
          </a:p>
          <a:p>
            <a:pPr algn="ctr" eaLnBrk="0" hangingPunct="0"/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8 hàng.</a:t>
            </a:r>
            <a:endParaRPr lang="vi-VN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1400" b="1" dirty="0"/>
          </a:p>
        </p:txBody>
      </p:sp>
      <p:cxnSp>
        <p:nvCxnSpPr>
          <p:cNvPr id="45062" name="Straight Connector 8"/>
          <p:cNvCxnSpPr>
            <a:cxnSpLocks noChangeShapeType="1"/>
          </p:cNvCxnSpPr>
          <p:nvPr/>
        </p:nvCxnSpPr>
        <p:spPr bwMode="auto">
          <a:xfrm rot="5400000">
            <a:off x="839788" y="3427412"/>
            <a:ext cx="6858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9723F04-B98A-42D0-A413-30944AE2D884}"/>
              </a:ext>
            </a:extLst>
          </p:cNvPr>
          <p:cNvSpPr/>
          <p:nvPr/>
        </p:nvSpPr>
        <p:spPr>
          <a:xfrm>
            <a:off x="104335" y="5270558"/>
            <a:ext cx="3858065" cy="143504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DẠNG TOÁN: CHIA THÀNH CÁC PHẦN BẰNG NHAU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3E0C40-B845-4EDC-B93C-8B1A8DC641EB}"/>
              </a:ext>
            </a:extLst>
          </p:cNvPr>
          <p:cNvSpPr/>
          <p:nvPr/>
        </p:nvSpPr>
        <p:spPr>
          <a:xfrm>
            <a:off x="4495800" y="5270559"/>
            <a:ext cx="4416424" cy="14350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DẠNG TOÁN: CHIA THEO NHÓM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935183" y="2590800"/>
            <a:ext cx="84374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CHÚC CÁC EM HỌC GIỎI</a:t>
            </a:r>
            <a:r>
              <a:rPr lang="en-US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!</a:t>
            </a:r>
            <a:r>
              <a:rPr lang="en-GB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                            </a:t>
            </a:r>
          </a:p>
        </p:txBody>
      </p:sp>
      <p:pic>
        <p:nvPicPr>
          <p:cNvPr id="3" name="Picture 5" descr="979B5B5D2A124BE19ACD5CCEE1BA279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4196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781800" y="304800"/>
            <a:ext cx="18288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Anh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04800" y="-590550"/>
            <a:ext cx="4800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3_5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560888"/>
            <a:ext cx="3429000" cy="229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>
            <a:hlinkClick r:id="" action="ppaction://hlinkshowjump?jump=firstslide" highlightClick="1">
              <a:snd r:embed="rId2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" y="6172200"/>
            <a:ext cx="457200" cy="457200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295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819400" y="4495800"/>
            <a:ext cx="3581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505200" y="37338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9 lần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33400" y="2362200"/>
            <a:ext cx="525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u="sng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 số vào ô trống:</a:t>
            </a:r>
          </a:p>
        </p:txBody>
      </p:sp>
    </p:spTree>
    <p:extLst>
      <p:ext uri="{BB962C8B-B14F-4D97-AF65-F5344CB8AC3E}">
        <p14:creationId xmlns:p14="http://schemas.microsoft.com/office/powerpoint/2010/main" val="53562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3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7" grpId="0"/>
      <p:bldP spid="7178" grpId="0" animBg="1"/>
      <p:bldP spid="71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295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819400" y="4495800"/>
            <a:ext cx="3581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505200" y="37338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8 lần</a:t>
            </a:r>
          </a:p>
        </p:txBody>
      </p:sp>
      <p:sp>
        <p:nvSpPr>
          <p:cNvPr id="20486" name="AutoShape 9">
            <a:hlinkClick r:id="" action="ppaction://hlinkshowjump?jump=firstslide" highlightClick="1">
              <a:snd r:embed="rId3" name="chimes.wav"/>
            </a:hlinkClick>
          </p:cNvPr>
          <p:cNvSpPr>
            <a:spLocks noChangeArrowheads="1"/>
          </p:cNvSpPr>
          <p:nvPr/>
        </p:nvSpPr>
        <p:spPr bwMode="auto">
          <a:xfrm>
            <a:off x="381000" y="6172200"/>
            <a:ext cx="457200" cy="457200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629400" y="3276600"/>
            <a:ext cx="1371600" cy="1447800"/>
          </a:xfrm>
          <a:prstGeom prst="rect">
            <a:avLst/>
          </a:prstGeom>
          <a:solidFill>
            <a:srgbClr val="99CCFF"/>
          </a:solidFill>
          <a:ln w="76200" cmpd="tri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33400" y="2362200"/>
            <a:ext cx="525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u="sng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 số vào ô trống:</a:t>
            </a:r>
          </a:p>
        </p:txBody>
      </p:sp>
    </p:spTree>
    <p:extLst>
      <p:ext uri="{BB962C8B-B14F-4D97-AF65-F5344CB8AC3E}">
        <p14:creationId xmlns:p14="http://schemas.microsoft.com/office/powerpoint/2010/main" val="121586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3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  <p:bldP spid="8198" grpId="0"/>
      <p:bldP spid="8202" grpId="0" animBg="1"/>
      <p:bldP spid="82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-76200" y="715963"/>
            <a:ext cx="92202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</a:rPr>
              <a:t>Thứ sáu ngày 22 tháng 10 năm 2021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</a:rPr>
              <a:t>Toán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HP001 4 hàng" panose="020B0603050302020204" pitchFamily="34" charset="0"/>
              </a:rPr>
              <a:t>Bảng chia </a:t>
            </a:r>
            <a:r>
              <a:rPr lang="en-US" altLang="en-US" sz="3600" b="1" dirty="0">
                <a:solidFill>
                  <a:schemeClr val="bg1"/>
                </a:solidFill>
                <a:latin typeface="HP001 4 hàng" panose="020B0603050302020204" pitchFamily="34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38510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5952F6-C2B8-4816-B077-6C6B7B48513D}" type="slidenum">
              <a:rPr lang="en-US" smtClean="0">
                <a:latin typeface="Times New Roman" panose="02020603050405020304" pitchFamily="18" charset="0"/>
              </a:rPr>
              <a:t>6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302413" y="5666935"/>
            <a:ext cx="5334000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7  x  3  =  21</a:t>
            </a:r>
          </a:p>
        </p:txBody>
      </p:sp>
      <p:grpSp>
        <p:nvGrpSpPr>
          <p:cNvPr id="2" name="Group 3"/>
          <p:cNvGrpSpPr/>
          <p:nvPr/>
        </p:nvGrpSpPr>
        <p:grpSpPr bwMode="auto">
          <a:xfrm rot="5396364">
            <a:off x="4000841" y="797280"/>
            <a:ext cx="1295400" cy="5334000"/>
            <a:chOff x="1488" y="384"/>
            <a:chExt cx="768" cy="3360"/>
          </a:xfrm>
        </p:grpSpPr>
        <p:grpSp>
          <p:nvGrpSpPr>
            <p:cNvPr id="3" name="Group 4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20" name="Rectangle 5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Oval 6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Oval 7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3" name="Oval 8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Oval 9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Oval 10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Oval 11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9" name="Oval 12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4"/>
          <p:cNvGrpSpPr/>
          <p:nvPr/>
        </p:nvGrpSpPr>
        <p:grpSpPr bwMode="auto">
          <a:xfrm rot="5396364">
            <a:off x="4000841" y="2098321"/>
            <a:ext cx="1295400" cy="5334000"/>
            <a:chOff x="1488" y="384"/>
            <a:chExt cx="768" cy="3360"/>
          </a:xfrm>
        </p:grpSpPr>
        <p:grpSp>
          <p:nvGrpSpPr>
            <p:cNvPr id="5" name="Group 25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11" name="Rectangle 2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Oval 2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Oval 2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Oval 2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Oval 3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Oval 3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Oval 3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0" name="Oval 3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4"/>
          <p:cNvGrpSpPr/>
          <p:nvPr/>
        </p:nvGrpSpPr>
        <p:grpSpPr bwMode="auto">
          <a:xfrm rot="5396364">
            <a:off x="3998155" y="-503761"/>
            <a:ext cx="1295400" cy="5334000"/>
            <a:chOff x="1488" y="384"/>
            <a:chExt cx="768" cy="3360"/>
          </a:xfrm>
        </p:grpSpPr>
        <p:grpSp>
          <p:nvGrpSpPr>
            <p:cNvPr id="7" name="Group 35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02" name="Rectangle 3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3" name="Oval 3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Oval 3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5" name="Oval 3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6" name="Oval 4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Oval 4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Oval 4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1" name="Oval 4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124200" y="42291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124200" y="29718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149991" y="1696329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201"/>
          <p:cNvSpPr>
            <a:spLocks noChangeArrowheads="1"/>
          </p:cNvSpPr>
          <p:nvPr/>
        </p:nvSpPr>
        <p:spPr bwMode="auto">
          <a:xfrm>
            <a:off x="228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Oval 201"/>
          <p:cNvSpPr>
            <a:spLocks noChangeArrowheads="1"/>
          </p:cNvSpPr>
          <p:nvPr/>
        </p:nvSpPr>
        <p:spPr bwMode="auto">
          <a:xfrm>
            <a:off x="609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Oval 201"/>
          <p:cNvSpPr>
            <a:spLocks noChangeArrowheads="1"/>
          </p:cNvSpPr>
          <p:nvPr/>
        </p:nvSpPr>
        <p:spPr bwMode="auto">
          <a:xfrm>
            <a:off x="990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Oval 201"/>
          <p:cNvSpPr>
            <a:spLocks noChangeArrowheads="1"/>
          </p:cNvSpPr>
          <p:nvPr/>
        </p:nvSpPr>
        <p:spPr bwMode="auto">
          <a:xfrm>
            <a:off x="2532062" y="19986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Oval 201"/>
          <p:cNvSpPr>
            <a:spLocks noChangeArrowheads="1"/>
          </p:cNvSpPr>
          <p:nvPr/>
        </p:nvSpPr>
        <p:spPr bwMode="auto">
          <a:xfrm>
            <a:off x="990600" y="2608263"/>
            <a:ext cx="287337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Oval 201"/>
          <p:cNvSpPr>
            <a:spLocks noChangeArrowheads="1"/>
          </p:cNvSpPr>
          <p:nvPr/>
        </p:nvSpPr>
        <p:spPr bwMode="auto">
          <a:xfrm>
            <a:off x="1389063" y="19986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Oval 201"/>
          <p:cNvSpPr>
            <a:spLocks noChangeArrowheads="1"/>
          </p:cNvSpPr>
          <p:nvPr/>
        </p:nvSpPr>
        <p:spPr bwMode="auto">
          <a:xfrm>
            <a:off x="1752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Oval 201"/>
          <p:cNvSpPr>
            <a:spLocks noChangeArrowheads="1"/>
          </p:cNvSpPr>
          <p:nvPr/>
        </p:nvSpPr>
        <p:spPr bwMode="auto">
          <a:xfrm>
            <a:off x="2133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Oval 201"/>
          <p:cNvSpPr>
            <a:spLocks noChangeArrowheads="1"/>
          </p:cNvSpPr>
          <p:nvPr/>
        </p:nvSpPr>
        <p:spPr bwMode="auto">
          <a:xfrm>
            <a:off x="246062" y="26082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Oval 201"/>
          <p:cNvSpPr>
            <a:spLocks noChangeArrowheads="1"/>
          </p:cNvSpPr>
          <p:nvPr/>
        </p:nvSpPr>
        <p:spPr bwMode="auto">
          <a:xfrm>
            <a:off x="627062" y="26082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Oval 201"/>
          <p:cNvSpPr>
            <a:spLocks noChangeArrowheads="1"/>
          </p:cNvSpPr>
          <p:nvPr/>
        </p:nvSpPr>
        <p:spPr bwMode="auto">
          <a:xfrm>
            <a:off x="627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Oval 201"/>
          <p:cNvSpPr>
            <a:spLocks noChangeArrowheads="1"/>
          </p:cNvSpPr>
          <p:nvPr/>
        </p:nvSpPr>
        <p:spPr bwMode="auto">
          <a:xfrm>
            <a:off x="1371600" y="26082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Oval 201"/>
          <p:cNvSpPr>
            <a:spLocks noChangeArrowheads="1"/>
          </p:cNvSpPr>
          <p:nvPr/>
        </p:nvSpPr>
        <p:spPr bwMode="auto">
          <a:xfrm>
            <a:off x="2532062" y="2608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Oval 201"/>
          <p:cNvSpPr>
            <a:spLocks noChangeArrowheads="1"/>
          </p:cNvSpPr>
          <p:nvPr/>
        </p:nvSpPr>
        <p:spPr bwMode="auto">
          <a:xfrm>
            <a:off x="2151062" y="2608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Oval 201"/>
          <p:cNvSpPr>
            <a:spLocks noChangeArrowheads="1"/>
          </p:cNvSpPr>
          <p:nvPr/>
        </p:nvSpPr>
        <p:spPr bwMode="auto">
          <a:xfrm>
            <a:off x="1371600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Oval 201"/>
          <p:cNvSpPr>
            <a:spLocks noChangeArrowheads="1"/>
          </p:cNvSpPr>
          <p:nvPr/>
        </p:nvSpPr>
        <p:spPr bwMode="auto">
          <a:xfrm>
            <a:off x="1752600" y="2608263"/>
            <a:ext cx="287337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Oval 201"/>
          <p:cNvSpPr>
            <a:spLocks noChangeArrowheads="1"/>
          </p:cNvSpPr>
          <p:nvPr/>
        </p:nvSpPr>
        <p:spPr bwMode="auto">
          <a:xfrm>
            <a:off x="246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Oval 201"/>
          <p:cNvSpPr>
            <a:spLocks noChangeArrowheads="1"/>
          </p:cNvSpPr>
          <p:nvPr/>
        </p:nvSpPr>
        <p:spPr bwMode="auto">
          <a:xfrm>
            <a:off x="1008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Oval 201"/>
          <p:cNvSpPr>
            <a:spLocks noChangeArrowheads="1"/>
          </p:cNvSpPr>
          <p:nvPr/>
        </p:nvSpPr>
        <p:spPr bwMode="auto">
          <a:xfrm>
            <a:off x="2151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Oval 201"/>
          <p:cNvSpPr>
            <a:spLocks noChangeArrowheads="1"/>
          </p:cNvSpPr>
          <p:nvPr/>
        </p:nvSpPr>
        <p:spPr bwMode="auto">
          <a:xfrm>
            <a:off x="1770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Oval 201"/>
          <p:cNvSpPr>
            <a:spLocks noChangeArrowheads="1"/>
          </p:cNvSpPr>
          <p:nvPr/>
        </p:nvSpPr>
        <p:spPr bwMode="auto">
          <a:xfrm>
            <a:off x="2532062" y="3200400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286000" y="5257800"/>
            <a:ext cx="5334000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21  :  7  = 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53247 0.0013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" y="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1397E-6 L 0.50937 -0.0002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1397E-6 L 0.46771 -0.0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1397E-6 L 0.43247 -0.000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78538E-6 L 0.39271 0.0013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8538E-6 L 0.35938 0.0013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78538E-6 L 0.33438 0.001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4255E-6 L -4.72222E-6 0.0562 C -4.72222E-6 0.08141 0.09393 0.1124 0.17032 0.1124 L 0.3408 0.1124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4255E-6 L -1.38889E-6 0.0562 C -1.38889E-6 0.08141 0.1007 0.1124 0.18281 0.1124 L 0.3658 0.1124 " pathEditMode="relative" rAng="0" ptsTypes="FfFF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5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01665E-6 L 1.66667E-6 0.06036 C 1.66667E-6 0.08742 0.10816 0.12095 0.19635 0.12095 L 0.39271 0.12095 " pathEditMode="relative" rAng="0" ptsTypes="FfFF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6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4255E-6 L 5E-6 0.06175 C 5E-6 0.08927 0.11962 0.1235 0.21719 0.1235 L 0.43438 0.1235 " pathEditMode="relative" rAng="0" ptsTypes="FfFF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6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1665E-6 L -1.66667E-6 0.06036 C -1.66667E-6 0.08742 0.12882 0.12095 0.23386 0.12095 L 0.46771 0.12095 " pathEditMode="relative" rAng="0" ptsTypes="FfFF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4255E-6 L 1.94444E-6 0.06175 C 1.94444E-6 0.08927 0.1375 0.1235 0.24948 0.1235 L 0.49913 0.1235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6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4662E-6 L 3.33333E-6 0.06106 C 3.33333E-6 0.08835 0.14687 0.12211 0.26666 0.12211 L 0.53333 0.12211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6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14445 0.24561 0.26198 0.24561 L 0.52414 0.24561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1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3524 0.24561 0.24531 0.24561 L 0.4908 0.24561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12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85 0.1283 0.24561 0.23281 0.24561 L 0.4658 0.24561 " pathEditMode="relative" rAng="0" ptsTypes="FfFF"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12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03053E-7 L 5E-6 0.1228 C 5E-6 0.17785 0.11737 0.24561 0.21303 0.24561 L 0.42605 0.24561 " pathEditMode="relative" rAng="0" ptsTypes="FfFF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12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0538 0.24561 0.19114 0.24561 L 0.38246 0.24561 " pathEditMode="relative" rAng="0" ptsTypes="FfFF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2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61 0.09844 0.24561 0.17865 0.24561 L 0.35747 0.24561 " pathEditMode="relative" rAng="0" ptsTypes="FfFF"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12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09393 0.24561 0.17032 0.24561 L 0.3408 0.24561 " pathEditMode="relative" rAng="0" ptsTypes="FfFF">
                                      <p:cBhvr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12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7D287-64DD-4DE2-974E-37C66BF0B783}" type="slidenum">
              <a:rPr lang="en-US" smtClean="0">
                <a:latin typeface="Times New Roman" panose="02020603050405020304" pitchFamily="18" charset="0"/>
              </a:rPr>
              <a:t>8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038600" y="106680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x 1 =   7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4038600" y="156845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x 2 = 14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038600" y="210185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3 = 21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4038600" y="26352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4 = 28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038600" y="31686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5 = 35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4038600" y="37020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6 = 42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40386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7 = 49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038600" y="48450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8 = 56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0386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9 = 63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40386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x10= 70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858000" y="1047750"/>
            <a:ext cx="2057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: 7 = 1</a:t>
            </a:r>
          </a:p>
        </p:txBody>
      </p:sp>
      <p:sp>
        <p:nvSpPr>
          <p:cNvPr id="9231" name="Text Box 56"/>
          <p:cNvSpPr txBox="1">
            <a:spLocks noChangeArrowheads="1"/>
          </p:cNvSpPr>
          <p:nvPr/>
        </p:nvSpPr>
        <p:spPr bwMode="auto">
          <a:xfrm>
            <a:off x="6629400" y="156210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14 : 7 = 2</a:t>
            </a:r>
          </a:p>
        </p:txBody>
      </p:sp>
      <p:sp>
        <p:nvSpPr>
          <p:cNvPr id="9232" name="Text Box 57"/>
          <p:cNvSpPr txBox="1">
            <a:spLocks noChangeArrowheads="1"/>
          </p:cNvSpPr>
          <p:nvPr/>
        </p:nvSpPr>
        <p:spPr bwMode="auto">
          <a:xfrm>
            <a:off x="6515100" y="21018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21 : 7 = 3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6667500" y="2635250"/>
            <a:ext cx="2209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28 : 7 = 4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6686550" y="3200400"/>
            <a:ext cx="2209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35 : 7 = 5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6534150" y="3657600"/>
            <a:ext cx="2438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42 : 7 = 6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65532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49 : 7 = 7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6572250" y="47688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56 : 7 = 8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5913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63 : 7 = 9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65913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70 : 7 = 10</a:t>
            </a:r>
          </a:p>
        </p:txBody>
      </p:sp>
      <p:sp>
        <p:nvSpPr>
          <p:cNvPr id="9240" name="Rectangle 66"/>
          <p:cNvSpPr>
            <a:spLocks noChangeArrowheads="1"/>
          </p:cNvSpPr>
          <p:nvPr/>
        </p:nvSpPr>
        <p:spPr bwMode="auto">
          <a:xfrm>
            <a:off x="1143000" y="5181600"/>
            <a:ext cx="27432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76"/>
          <p:cNvSpPr>
            <a:spLocks noChangeArrowheads="1"/>
          </p:cNvSpPr>
          <p:nvPr/>
        </p:nvSpPr>
        <p:spPr bwMode="auto">
          <a:xfrm>
            <a:off x="2312988" y="2268538"/>
            <a:ext cx="26035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9243" name="Rectangle 77"/>
          <p:cNvSpPr>
            <a:spLocks noChangeArrowheads="1"/>
          </p:cNvSpPr>
          <p:nvPr/>
        </p:nvSpPr>
        <p:spPr bwMode="auto">
          <a:xfrm flipH="1">
            <a:off x="533400" y="2179638"/>
            <a:ext cx="198120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    </a:t>
            </a:r>
            <a:endParaRPr lang="en-US"/>
          </a:p>
        </p:txBody>
      </p:sp>
      <p:grpSp>
        <p:nvGrpSpPr>
          <p:cNvPr id="5" name="Group 44"/>
          <p:cNvGrpSpPr/>
          <p:nvPr/>
        </p:nvGrpSpPr>
        <p:grpSpPr bwMode="auto">
          <a:xfrm>
            <a:off x="457200" y="1905000"/>
            <a:ext cx="2209800" cy="1066800"/>
            <a:chOff x="192" y="1584"/>
            <a:chExt cx="1392" cy="672"/>
          </a:xfrm>
        </p:grpSpPr>
        <p:grpSp>
          <p:nvGrpSpPr>
            <p:cNvPr id="6" name="Group 45"/>
            <p:cNvGrpSpPr/>
            <p:nvPr/>
          </p:nvGrpSpPr>
          <p:grpSpPr bwMode="auto">
            <a:xfrm>
              <a:off x="192" y="2064"/>
              <a:ext cx="1392" cy="192"/>
              <a:chOff x="48" y="960"/>
              <a:chExt cx="1392" cy="192"/>
            </a:xfrm>
          </p:grpSpPr>
          <p:sp>
            <p:nvSpPr>
              <p:cNvPr id="9269" name="Rectangle 46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0" name="Oval 47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1" name="Oval 48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2" name="Oval 49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3" name="Oval 50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4" name="Oval 51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5" name="Oval 52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6" name="Oval 53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54"/>
            <p:cNvGrpSpPr/>
            <p:nvPr/>
          </p:nvGrpSpPr>
          <p:grpSpPr bwMode="auto">
            <a:xfrm>
              <a:off x="192" y="1584"/>
              <a:ext cx="1392" cy="192"/>
              <a:chOff x="48" y="960"/>
              <a:chExt cx="1392" cy="192"/>
            </a:xfrm>
          </p:grpSpPr>
          <p:sp>
            <p:nvSpPr>
              <p:cNvPr id="9261" name="Rectangle 55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  <a:p>
                <a:endParaRPr lang="en-US"/>
              </a:p>
            </p:txBody>
          </p:sp>
          <p:sp>
            <p:nvSpPr>
              <p:cNvPr id="9262" name="Oval 56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3" name="Oval 57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Oval 58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5" name="Oval 59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6" name="Oval 60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" name="Oval 61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8" name="Oval 62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63"/>
            <p:cNvGrpSpPr/>
            <p:nvPr/>
          </p:nvGrpSpPr>
          <p:grpSpPr bwMode="auto">
            <a:xfrm>
              <a:off x="192" y="1824"/>
              <a:ext cx="1392" cy="192"/>
              <a:chOff x="48" y="960"/>
              <a:chExt cx="1392" cy="192"/>
            </a:xfrm>
          </p:grpSpPr>
          <p:sp>
            <p:nvSpPr>
              <p:cNvPr id="9253" name="Rectangle 64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Oval 65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Oval 66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Oval 67"/>
              <p:cNvSpPr>
                <a:spLocks noChangeArrowheads="1"/>
              </p:cNvSpPr>
              <p:nvPr/>
            </p:nvSpPr>
            <p:spPr bwMode="auto">
              <a:xfrm>
                <a:off x="480" y="1008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Oval 68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Oval 69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Oval 70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Oval 71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46" name="Rectangle 110"/>
          <p:cNvSpPr>
            <a:spLocks noChangeArrowheads="1"/>
          </p:cNvSpPr>
          <p:nvPr/>
        </p:nvSpPr>
        <p:spPr bwMode="auto">
          <a:xfrm>
            <a:off x="-76200" y="3581400"/>
            <a:ext cx="2741613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457200" indent="-457200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 x  3 =  21</a:t>
            </a:r>
          </a:p>
          <a:p>
            <a:pPr marL="457200" indent="-457200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21 :  7 =  3</a:t>
            </a:r>
          </a:p>
        </p:txBody>
      </p:sp>
      <p:sp>
        <p:nvSpPr>
          <p:cNvPr id="9247" name="Rectangle 113"/>
          <p:cNvSpPr>
            <a:spLocks noChangeArrowheads="1"/>
          </p:cNvSpPr>
          <p:nvPr/>
        </p:nvSpPr>
        <p:spPr bwMode="auto">
          <a:xfrm>
            <a:off x="1957388" y="6367463"/>
            <a:ext cx="2286000" cy="15700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sz="4800" b="1">
              <a:solidFill>
                <a:srgbClr val="3333CC"/>
              </a:solidFill>
            </a:endParaRPr>
          </a:p>
          <a:p>
            <a:endParaRPr lang="en-US" sz="4800" b="1">
              <a:solidFill>
                <a:srgbClr val="3333CC"/>
              </a:solidFill>
            </a:endParaRPr>
          </a:p>
        </p:txBody>
      </p:sp>
      <p:sp>
        <p:nvSpPr>
          <p:cNvPr id="9248" name="Line 16"/>
          <p:cNvSpPr>
            <a:spLocks noChangeShapeType="1"/>
          </p:cNvSpPr>
          <p:nvPr/>
        </p:nvSpPr>
        <p:spPr bwMode="auto">
          <a:xfrm>
            <a:off x="6477000" y="1295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9249" name="Line 16"/>
          <p:cNvSpPr>
            <a:spLocks noChangeShapeType="1"/>
          </p:cNvSpPr>
          <p:nvPr/>
        </p:nvSpPr>
        <p:spPr bwMode="auto">
          <a:xfrm>
            <a:off x="3733800" y="12192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75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75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75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75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75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75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75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75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utoUpdateAnimBg="0"/>
      <p:bldP spid="10286" grpId="0" autoUpdateAnimBg="0"/>
      <p:bldP spid="10287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2" grpId="0" autoUpdateAnimBg="0"/>
      <p:bldP spid="10293" grpId="0" autoUpdateAnimBg="0"/>
      <p:bldP spid="10294" grpId="0" autoUpdateAnimBg="0"/>
      <p:bldP spid="10295" grpId="0" autoUpdateAnimBg="0"/>
      <p:bldP spid="9231" grpId="0"/>
      <p:bldP spid="10298" grpId="0" autoUpdateAnimBg="0"/>
      <p:bldP spid="10299" grpId="0" autoUpdateAnimBg="0"/>
      <p:bldP spid="10300" grpId="0" autoUpdateAnimBg="0"/>
      <p:bldP spid="10301" grpId="0" autoUpdateAnimBg="0"/>
      <p:bldP spid="10302" grpId="0" autoUpdateAnimBg="0"/>
      <p:bldP spid="10303" grpId="0" autoUpdateAnimBg="0"/>
      <p:bldP spid="1030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66E048B-77C9-4E95-A0BF-29A3DCA9EDAF}"/>
              </a:ext>
            </a:extLst>
          </p:cNvPr>
          <p:cNvSpPr/>
          <p:nvPr/>
        </p:nvSpPr>
        <p:spPr>
          <a:xfrm>
            <a:off x="2673747" y="533400"/>
            <a:ext cx="716756" cy="5867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D4E71DD-2A9D-4D20-8878-5B0CAC98B71F}"/>
              </a:ext>
            </a:extLst>
          </p:cNvPr>
          <p:cNvSpPr/>
          <p:nvPr/>
        </p:nvSpPr>
        <p:spPr>
          <a:xfrm>
            <a:off x="1983978" y="557067"/>
            <a:ext cx="378222" cy="5867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FB8A4EC-36C1-4FFD-9F58-73D7EC83DFFB}"/>
              </a:ext>
            </a:extLst>
          </p:cNvPr>
          <p:cNvSpPr/>
          <p:nvPr/>
        </p:nvSpPr>
        <p:spPr>
          <a:xfrm>
            <a:off x="1035844" y="533400"/>
            <a:ext cx="716756" cy="5867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85FD88-932D-4628-B46F-60EAFEC97ED7}" type="slidenum">
              <a:rPr lang="en-US" smtClean="0">
                <a:latin typeface="Times New Roman" panose="02020603050405020304" pitchFamily="18" charset="0"/>
              </a:rPr>
              <a:t>9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397794" y="643378"/>
            <a:ext cx="2411412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7 : 7 =  1 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035844" y="1205353"/>
            <a:ext cx="2652712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14  : 7 =  2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035844" y="1814953"/>
            <a:ext cx="25717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21  : 7 =  3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1035844" y="2378515"/>
            <a:ext cx="2652712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28  : 7 =  4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1035844" y="2973828"/>
            <a:ext cx="28130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35  : 7 =  5 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896144" y="3510403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42  : 7 =  6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875506" y="4058090"/>
            <a:ext cx="28130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49  : 7 =  7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875506" y="4588315"/>
            <a:ext cx="273208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56  : 7 =  8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875506" y="5231253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63  : 7 =  9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875506" y="5793228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70  : 7 = 10</a:t>
            </a:r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5715000" y="3124200"/>
            <a:ext cx="3048000" cy="3276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E3947B-3FD4-42CA-89B1-4700C3701015}"/>
              </a:ext>
            </a:extLst>
          </p:cNvPr>
          <p:cNvSpPr txBox="1"/>
          <p:nvPr/>
        </p:nvSpPr>
        <p:spPr>
          <a:xfrm>
            <a:off x="3848894" y="643378"/>
            <a:ext cx="52951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bị</a:t>
            </a:r>
            <a:r>
              <a:rPr lang="en-US" sz="3600" dirty="0">
                <a:solidFill>
                  <a:srgbClr val="FF0000"/>
                </a:solidFill>
              </a:rPr>
              <a:t> chia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tích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bảng</a:t>
            </a:r>
            <a:r>
              <a:rPr lang="en-US" sz="3600" dirty="0"/>
              <a:t> </a:t>
            </a:r>
            <a:r>
              <a:rPr lang="en-US" sz="3600" dirty="0" err="1"/>
              <a:t>nhân</a:t>
            </a:r>
            <a:r>
              <a:rPr lang="en-US" sz="3600" dirty="0"/>
              <a:t> 7</a:t>
            </a:r>
          </a:p>
          <a:p>
            <a:endParaRPr lang="en-US" sz="3600" dirty="0"/>
          </a:p>
          <a:p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chia </a:t>
            </a:r>
            <a:r>
              <a:rPr lang="en-US" sz="3600" dirty="0" err="1"/>
              <a:t>là</a:t>
            </a:r>
            <a:r>
              <a:rPr lang="en-US" sz="3600" dirty="0"/>
              <a:t> 7</a:t>
            </a:r>
          </a:p>
          <a:p>
            <a:endParaRPr lang="en-US" sz="3600" dirty="0"/>
          </a:p>
          <a:p>
            <a:r>
              <a:rPr lang="en-US" sz="3600" dirty="0" err="1">
                <a:solidFill>
                  <a:srgbClr val="FF0000"/>
                </a:solidFill>
              </a:rPr>
              <a:t>Thương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số</a:t>
            </a:r>
            <a:r>
              <a:rPr lang="en-US" sz="3600" dirty="0"/>
              <a:t> </a:t>
            </a:r>
            <a:r>
              <a:rPr lang="en-US" sz="3600" dirty="0" err="1"/>
              <a:t>tự</a:t>
            </a:r>
            <a:r>
              <a:rPr lang="en-US" sz="3600" dirty="0"/>
              <a:t> </a:t>
            </a:r>
            <a:r>
              <a:rPr lang="en-US" sz="3600" dirty="0" err="1"/>
              <a:t>nhiên</a:t>
            </a:r>
            <a:r>
              <a:rPr lang="en-US" sz="3600" dirty="0"/>
              <a:t> </a:t>
            </a:r>
            <a:r>
              <a:rPr lang="en-US" sz="3600" dirty="0" err="1"/>
              <a:t>liên</a:t>
            </a:r>
            <a:r>
              <a:rPr lang="en-US" sz="3600" dirty="0"/>
              <a:t> </a:t>
            </a:r>
            <a:r>
              <a:rPr lang="en-US" sz="3600" dirty="0" err="1"/>
              <a:t>tiếp</a:t>
            </a:r>
            <a:r>
              <a:rPr lang="en-US" sz="3600" dirty="0"/>
              <a:t> </a:t>
            </a:r>
            <a:r>
              <a:rPr lang="en-US" sz="3600" dirty="0" err="1"/>
              <a:t>từ</a:t>
            </a:r>
            <a:r>
              <a:rPr lang="en-US" sz="3600" dirty="0"/>
              <a:t> 1 </a:t>
            </a:r>
            <a:r>
              <a:rPr lang="en-US" sz="3600" dirty="0" err="1"/>
              <a:t>đến</a:t>
            </a:r>
            <a:r>
              <a:rPr lang="en-US" sz="3600" dirty="0"/>
              <a:t> 10</a:t>
            </a:r>
          </a:p>
          <a:p>
            <a:endParaRPr lang="en-US" sz="3600" dirty="0"/>
          </a:p>
          <a:p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bị</a:t>
            </a:r>
            <a:r>
              <a:rPr lang="en-US" sz="3600" dirty="0">
                <a:solidFill>
                  <a:srgbClr val="FF0000"/>
                </a:solidFill>
              </a:rPr>
              <a:t> chia </a:t>
            </a:r>
            <a:r>
              <a:rPr lang="en-US" sz="3600" dirty="0" err="1">
                <a:solidFill>
                  <a:srgbClr val="FF0000"/>
                </a:solidFill>
              </a:rPr>
              <a:t>tăng</a:t>
            </a:r>
            <a:r>
              <a:rPr lang="en-US" sz="3600" dirty="0">
                <a:solidFill>
                  <a:srgbClr val="FF0000"/>
                </a:solidFill>
              </a:rPr>
              <a:t> 7 </a:t>
            </a:r>
            <a:r>
              <a:rPr lang="en-US" sz="3600" dirty="0" err="1">
                <a:solidFill>
                  <a:srgbClr val="FF0000"/>
                </a:solidFill>
              </a:rPr>
              <a:t>đơn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vị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thì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thương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tăng</a:t>
            </a:r>
            <a:r>
              <a:rPr lang="en-US" sz="3600" dirty="0">
                <a:solidFill>
                  <a:srgbClr val="FF0000"/>
                </a:solidFill>
              </a:rPr>
              <a:t> 1 </a:t>
            </a:r>
            <a:r>
              <a:rPr lang="en-US" sz="3600" dirty="0" err="1">
                <a:solidFill>
                  <a:srgbClr val="FF0000"/>
                </a:solidFill>
              </a:rPr>
              <a:t>đơn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vị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8" grpId="0" animBg="1"/>
      <p:bldP spid="18" grpId="1" animBg="1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945</Words>
  <Application>Microsoft Office PowerPoint</Application>
  <PresentationFormat>On-screen Show (4:3)</PresentationFormat>
  <Paragraphs>198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.VnArial</vt:lpstr>
      <vt:lpstr>.VnAvant</vt:lpstr>
      <vt:lpstr>.VnTime</vt:lpstr>
      <vt:lpstr>Arial</vt:lpstr>
      <vt:lpstr>Calibri</vt:lpstr>
      <vt:lpstr>HP001 4 hàng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linhbjlly</dc:creator>
  <cp:lastModifiedBy>Lê Bích Mai</cp:lastModifiedBy>
  <cp:revision>59</cp:revision>
  <dcterms:created xsi:type="dcterms:W3CDTF">2018-10-16T12:37:00Z</dcterms:created>
  <dcterms:modified xsi:type="dcterms:W3CDTF">2021-10-21T20:14:29Z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CD33AB9F1B0A4DF4B4BDC73BA119B079</vt:lpwstr>
  </property>
  <property fmtid="{D5CDD505-2E9C-101B-9397-08002B2CF9AE}" pid="3" name="KSOProductBuildVer">
    <vt:lpwstr>1033-11.2.0.10323</vt:lpwstr>
  </property>
</Properties>
</file>